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FACEFAC-95B1-47AD-91C4-A6B49DFF1987}">
  <a:tblStyle styleId="{4FACEFAC-95B1-47AD-91C4-A6B49DFF19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ea32efd37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ea32efd37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ea32efd37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ea32efd37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ea32efd37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ea32efd37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ea32efd37_1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ea32efd37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6ab8c3f5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6ab8c3f5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de3dfd1bc_9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de3dfd1bc_9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ea32efd37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ea32efd37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6ab8c3f5d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6ab8c3f5d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de3dfd1bc_2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de3dfd1bc_2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de3dfd1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de3dfd1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6ab8c3f5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6ab8c3f5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6ab8c3f5d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6ab8c3f5d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ea32efd37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ea32efd37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6ab8c3f5d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6ab8c3f5d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ea32efd37_1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ea32efd37_1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de3dfd1bc_9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de3dfd1bc_9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de3dfd1bc_9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de3dfd1bc_9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6ab8c3f5d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6ab8c3f5d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6ab8c3f5d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6ab8c3f5d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6ab8c3f5d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6ab8c3f5d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6ab8c3f5d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6ab8c3f5d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6ab8c3f5d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6ab8c3f5d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6ab8c3f5d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6ab8c3f5d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6ab8c3f5d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6ab8c3f5d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ea32efd37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ea32efd37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6ab8c3f5d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6ab8c3f5d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10" Type="http://schemas.openxmlformats.org/officeDocument/2006/relationships/image" Target="../media/image21.png"/><Relationship Id="rId9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cs.cmu.edu/~rsalakhu/papers/oneshot1.pdf" TargetMode="External"/><Relationship Id="rId4" Type="http://schemas.openxmlformats.org/officeDocument/2006/relationships/hyperlink" Target="https://sorenbouma.github.io/blog/oneshot/" TargetMode="External"/><Relationship Id="rId5" Type="http://schemas.openxmlformats.org/officeDocument/2006/relationships/hyperlink" Target="https://hackernoon.com/facial-similarity-with-siamese-networks-in-pytorch-9642aa9db2f7" TargetMode="External"/><Relationship Id="rId6" Type="http://schemas.openxmlformats.org/officeDocument/2006/relationships/hyperlink" Target="https://towardsdatascience.com/one-shot-learning-with-siamese-networks-using-keras-17f34e75bb3d" TargetMode="External"/><Relationship Id="rId7" Type="http://schemas.openxmlformats.org/officeDocument/2006/relationships/hyperlink" Target="https://github.com/Rhabia-Fodra/-Face-Recognition-Project-Matlab-Cod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Face Recognition</a:t>
            </a:r>
            <a:endParaRPr sz="3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19025" y="15503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 Number 8</a:t>
            </a:r>
            <a:endParaRPr sz="1800"/>
          </a:p>
        </p:txBody>
      </p:sp>
      <p:sp>
        <p:nvSpPr>
          <p:cNvPr id="56" name="Google Shape;56;p13"/>
          <p:cNvSpPr txBox="1"/>
          <p:nvPr/>
        </p:nvSpPr>
        <p:spPr>
          <a:xfrm>
            <a:off x="1831200" y="2396700"/>
            <a:ext cx="5480100" cy="17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Ayushi, IGDTUW, B.Tech CSE, Sem 6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Divya Ramesh , MSRIT, B.Tech ECE, Sem 6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Priya Chaturvedi, IGDTUW, MCA, Sem 2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Radhika, </a:t>
            </a:r>
            <a:r>
              <a:rPr lang="en">
                <a:solidFill>
                  <a:schemeClr val="dk1"/>
                </a:solidFill>
              </a:rPr>
              <a:t>IGDTUW, MCA, Sem 2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Surabhi Singh, </a:t>
            </a:r>
            <a:r>
              <a:rPr lang="en">
                <a:solidFill>
                  <a:schemeClr val="dk1"/>
                </a:solidFill>
              </a:rPr>
              <a:t> IGDTUW, MCA, Sem 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261400" cy="11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2600" y="10725"/>
            <a:ext cx="1261400" cy="128036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911975" y="4187500"/>
            <a:ext cx="4995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Rishabh Kaushal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Saurabh Gupta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Train-Test Splitting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EFEFEF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Two folders: Training and Testing</a:t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○"/>
            </a:pP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#folders in Training: 37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○"/>
            </a:pP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#images in each subfolder of training: 14 (10 unmasked and 4 masked)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○"/>
            </a:pP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#folders in Testing: 3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○"/>
            </a:pP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#images in each subfolder of testing: 14 (10 unmasked and 4 masked)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○"/>
            </a:pP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Total dataset size: (40 * 14) = 560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Labeling of Data and Ground Truth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EFEFEF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As per our problem statement, we needed our training data in pairs.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So we made tuples, where each tuple contains a pair of two images - one masked and another unmasked, and a label y, where label</a:t>
            </a:r>
            <a:r>
              <a:rPr b="1" lang="en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 y will be 0 if both the images belong to the same class (person here) and 1 otherwise.</a:t>
            </a:r>
            <a:endParaRPr b="1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While training our classifier we made sure to keep </a:t>
            </a:r>
            <a:r>
              <a:rPr b="1" lang="en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equal pairs of both the labels.</a:t>
            </a:r>
            <a:endParaRPr b="1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Visualising some of the data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EFEFEF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575" y="1152475"/>
            <a:ext cx="4562425" cy="27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311700" y="1152475"/>
            <a:ext cx="3847800" cy="2312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mic Sans MS"/>
              <a:buChar char="●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The top row and the bottom row of any column is one pair.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mic Sans MS"/>
              <a:buChar char="●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The 0s and 1s correspond to the column of the image.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omic Sans MS"/>
              <a:buChar char="●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1 indicates dissimilar/imposter, and 0 indicates similar/genuine.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Our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Approach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723900"/>
          </a:xfrm>
          <a:prstGeom prst="rect">
            <a:avLst/>
          </a:prstGeom>
          <a:solidFill>
            <a:srgbClr val="EFEFEF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Since we don’t have huge labelled dataset, we have used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one shot learning using Siamese Neural Network.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We have implemented this with the help of Pytorch.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In one shot learning we must correctly make predictions given only a single example of each new class.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For doing this, we explored a method for learning Siamese Neural Network which </a:t>
            </a:r>
            <a:r>
              <a:rPr b="1" lang="en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employs a unique structure to naturally rank similarity between inputs.</a:t>
            </a:r>
            <a:endParaRPr b="1">
              <a:solidFill>
                <a:srgbClr val="6666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To calculate the dissimilarity between two input images, we have proposed to use </a:t>
            </a:r>
            <a:r>
              <a:rPr b="1" lang="en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Contrastive loss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which calculates the difference using Euclidean Distance.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Project Flow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EFEFEF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"/>
          <p:cNvSpPr/>
          <p:nvPr/>
        </p:nvSpPr>
        <p:spPr>
          <a:xfrm>
            <a:off x="622000" y="1327750"/>
            <a:ext cx="19800" cy="5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 txBox="1"/>
          <p:nvPr/>
        </p:nvSpPr>
        <p:spPr>
          <a:xfrm>
            <a:off x="542250" y="1327750"/>
            <a:ext cx="1614900" cy="717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input images</a:t>
            </a:r>
            <a:endParaRPr/>
          </a:p>
        </p:txBody>
      </p:sp>
      <p:cxnSp>
        <p:nvCxnSpPr>
          <p:cNvPr id="153" name="Google Shape;153;p26"/>
          <p:cNvCxnSpPr>
            <a:stCxn id="152" idx="3"/>
            <a:endCxn id="154" idx="1"/>
          </p:cNvCxnSpPr>
          <p:nvPr/>
        </p:nvCxnSpPr>
        <p:spPr>
          <a:xfrm>
            <a:off x="2157150" y="1686550"/>
            <a:ext cx="996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26"/>
          <p:cNvSpPr txBox="1"/>
          <p:nvPr/>
        </p:nvSpPr>
        <p:spPr>
          <a:xfrm>
            <a:off x="3153750" y="1337800"/>
            <a:ext cx="1614900" cy="717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55" name="Google Shape;155;p26"/>
          <p:cNvSpPr txBox="1"/>
          <p:nvPr/>
        </p:nvSpPr>
        <p:spPr>
          <a:xfrm>
            <a:off x="5957650" y="1337800"/>
            <a:ext cx="1614900" cy="717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Labeling of pairs</a:t>
            </a:r>
            <a:endParaRPr/>
          </a:p>
        </p:txBody>
      </p:sp>
      <p:sp>
        <p:nvSpPr>
          <p:cNvPr id="156" name="Google Shape;156;p26"/>
          <p:cNvSpPr txBox="1"/>
          <p:nvPr/>
        </p:nvSpPr>
        <p:spPr>
          <a:xfrm>
            <a:off x="5957650" y="2791050"/>
            <a:ext cx="1614900" cy="1332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and Training Siamese network on these labeled pairs</a:t>
            </a:r>
            <a:endParaRPr/>
          </a:p>
        </p:txBody>
      </p:sp>
      <p:sp>
        <p:nvSpPr>
          <p:cNvPr id="157" name="Google Shape;157;p26"/>
          <p:cNvSpPr txBox="1"/>
          <p:nvPr/>
        </p:nvSpPr>
        <p:spPr>
          <a:xfrm>
            <a:off x="3249950" y="2791050"/>
            <a:ext cx="1614900" cy="1108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Backpropagating the loss and updating weights and biases</a:t>
            </a: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542250" y="2791050"/>
            <a:ext cx="1614900" cy="717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one shot on test input pair</a:t>
            </a:r>
            <a:endParaRPr/>
          </a:p>
        </p:txBody>
      </p:sp>
      <p:cxnSp>
        <p:nvCxnSpPr>
          <p:cNvPr id="159" name="Google Shape;159;p26"/>
          <p:cNvCxnSpPr>
            <a:stCxn id="154" idx="3"/>
          </p:cNvCxnSpPr>
          <p:nvPr/>
        </p:nvCxnSpPr>
        <p:spPr>
          <a:xfrm>
            <a:off x="4768650" y="1696600"/>
            <a:ext cx="109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6"/>
          <p:cNvCxnSpPr>
            <a:endCxn id="156" idx="0"/>
          </p:cNvCxnSpPr>
          <p:nvPr/>
        </p:nvCxnSpPr>
        <p:spPr>
          <a:xfrm>
            <a:off x="6761500" y="2045250"/>
            <a:ext cx="3600" cy="7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6"/>
          <p:cNvCxnSpPr>
            <a:endCxn id="158" idx="3"/>
          </p:cNvCxnSpPr>
          <p:nvPr/>
        </p:nvCxnSpPr>
        <p:spPr>
          <a:xfrm rot="10800000">
            <a:off x="2157150" y="3149850"/>
            <a:ext cx="9966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6"/>
          <p:cNvCxnSpPr/>
          <p:nvPr/>
        </p:nvCxnSpPr>
        <p:spPr>
          <a:xfrm flipH="1">
            <a:off x="4864850" y="3147150"/>
            <a:ext cx="10467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Checking Similarity by Key Point Matching Using OpenCV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559475"/>
            <a:ext cx="8520600" cy="30093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 rotWithShape="1">
          <a:blip r:embed="rId3">
            <a:alphaModFix/>
          </a:blip>
          <a:srcRect b="47813" l="25063" r="56623" t="33703"/>
          <a:stretch/>
        </p:blipFill>
        <p:spPr>
          <a:xfrm>
            <a:off x="1025975" y="2189375"/>
            <a:ext cx="2273400" cy="166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1133613" y="3931500"/>
            <a:ext cx="22734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Key points Matched: 31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4">
            <a:alphaModFix/>
          </a:blip>
          <a:srcRect b="28312" l="24984" r="55903" t="50877"/>
          <a:stretch/>
        </p:blipFill>
        <p:spPr>
          <a:xfrm>
            <a:off x="5499175" y="2189375"/>
            <a:ext cx="2582099" cy="158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5619400" y="3851850"/>
            <a:ext cx="258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Key points Matched: 29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3660525" y="2325813"/>
            <a:ext cx="1477500" cy="1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Should be used for feature extraction?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 Architecture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7825"/>
            <a:ext cx="8520600" cy="35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Siamese Neural Network Architecture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11153" l="23370" r="22344" t="30452"/>
          <a:stretch/>
        </p:blipFill>
        <p:spPr>
          <a:xfrm>
            <a:off x="1577200" y="1279950"/>
            <a:ext cx="60777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Siamese Neural Network Architecture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2" name="Google Shape;192;p30"/>
          <p:cNvGraphicFramePr/>
          <p:nvPr/>
        </p:nvGraphicFramePr>
        <p:xfrm>
          <a:off x="425100" y="135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{4FACEFAC-95B1-47AD-91C4-A6B49DFF1987}</a:tableStyleId>
              </a:tblPr>
              <a:tblGrid>
                <a:gridCol w="910050"/>
              </a:tblGrid>
              <a:tr h="45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Conv2d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93" name="Google Shape;193;p30"/>
          <p:cNvSpPr/>
          <p:nvPr/>
        </p:nvSpPr>
        <p:spPr>
          <a:xfrm>
            <a:off x="1979000" y="4524450"/>
            <a:ext cx="1205400" cy="451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Conv2d</a:t>
            </a:r>
            <a:endParaRPr/>
          </a:p>
        </p:txBody>
      </p:sp>
      <p:sp>
        <p:nvSpPr>
          <p:cNvPr id="194" name="Google Shape;194;p30"/>
          <p:cNvSpPr/>
          <p:nvPr/>
        </p:nvSpPr>
        <p:spPr>
          <a:xfrm>
            <a:off x="3757175" y="1351425"/>
            <a:ext cx="1245600" cy="4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Conv2d</a:t>
            </a:r>
            <a:endParaRPr/>
          </a:p>
        </p:txBody>
      </p:sp>
      <p:cxnSp>
        <p:nvCxnSpPr>
          <p:cNvPr id="195" name="Google Shape;195;p30"/>
          <p:cNvCxnSpPr/>
          <p:nvPr/>
        </p:nvCxnSpPr>
        <p:spPr>
          <a:xfrm>
            <a:off x="1356200" y="1587250"/>
            <a:ext cx="6228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30"/>
          <p:cNvSpPr/>
          <p:nvPr/>
        </p:nvSpPr>
        <p:spPr>
          <a:xfrm>
            <a:off x="5716125" y="1351550"/>
            <a:ext cx="1024800" cy="451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</a:t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5726150" y="1985550"/>
            <a:ext cx="1024800" cy="37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</a:t>
            </a:r>
            <a:endParaRPr/>
          </a:p>
        </p:txBody>
      </p:sp>
      <p:sp>
        <p:nvSpPr>
          <p:cNvPr id="198" name="Google Shape;198;p30"/>
          <p:cNvSpPr/>
          <p:nvPr/>
        </p:nvSpPr>
        <p:spPr>
          <a:xfrm>
            <a:off x="5726150" y="2571750"/>
            <a:ext cx="1024800" cy="37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</a:t>
            </a:r>
            <a:endParaRPr/>
          </a:p>
        </p:txBody>
      </p:sp>
      <p:sp>
        <p:nvSpPr>
          <p:cNvPr id="199" name="Google Shape;199;p30"/>
          <p:cNvSpPr/>
          <p:nvPr/>
        </p:nvSpPr>
        <p:spPr>
          <a:xfrm>
            <a:off x="5716125" y="3385475"/>
            <a:ext cx="1094700" cy="37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</a:t>
            </a:r>
            <a:endParaRPr/>
          </a:p>
        </p:txBody>
      </p:sp>
      <p:sp>
        <p:nvSpPr>
          <p:cNvPr id="200" name="Google Shape;200;p30"/>
          <p:cNvSpPr/>
          <p:nvPr/>
        </p:nvSpPr>
        <p:spPr>
          <a:xfrm>
            <a:off x="3757050" y="4550675"/>
            <a:ext cx="1245600" cy="41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Conv2d</a:t>
            </a:r>
            <a:endParaRPr/>
          </a:p>
        </p:txBody>
      </p:sp>
      <p:sp>
        <p:nvSpPr>
          <p:cNvPr id="201" name="Google Shape;201;p30"/>
          <p:cNvSpPr/>
          <p:nvPr/>
        </p:nvSpPr>
        <p:spPr>
          <a:xfrm>
            <a:off x="5696450" y="4564900"/>
            <a:ext cx="1094700" cy="37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</a:t>
            </a:r>
            <a:endParaRPr/>
          </a:p>
        </p:txBody>
      </p:sp>
      <p:sp>
        <p:nvSpPr>
          <p:cNvPr id="202" name="Google Shape;202;p30"/>
          <p:cNvSpPr/>
          <p:nvPr/>
        </p:nvSpPr>
        <p:spPr>
          <a:xfrm>
            <a:off x="5716300" y="4008325"/>
            <a:ext cx="1094700" cy="37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</a:t>
            </a:r>
            <a:endParaRPr/>
          </a:p>
        </p:txBody>
      </p:sp>
      <p:cxnSp>
        <p:nvCxnSpPr>
          <p:cNvPr id="203" name="Google Shape;203;p30"/>
          <p:cNvCxnSpPr>
            <a:stCxn id="194" idx="3"/>
            <a:endCxn id="196" idx="1"/>
          </p:cNvCxnSpPr>
          <p:nvPr/>
        </p:nvCxnSpPr>
        <p:spPr>
          <a:xfrm>
            <a:off x="5002775" y="1577025"/>
            <a:ext cx="71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30"/>
          <p:cNvCxnSpPr>
            <a:endCxn id="197" idx="0"/>
          </p:cNvCxnSpPr>
          <p:nvPr/>
        </p:nvCxnSpPr>
        <p:spPr>
          <a:xfrm>
            <a:off x="6228650" y="1802850"/>
            <a:ext cx="9900" cy="18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30"/>
          <p:cNvCxnSpPr>
            <a:stCxn id="197" idx="2"/>
            <a:endCxn id="198" idx="0"/>
          </p:cNvCxnSpPr>
          <p:nvPr/>
        </p:nvCxnSpPr>
        <p:spPr>
          <a:xfrm>
            <a:off x="6238550" y="2359650"/>
            <a:ext cx="0" cy="2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30"/>
          <p:cNvCxnSpPr>
            <a:stCxn id="207" idx="3"/>
            <a:endCxn id="193" idx="1"/>
          </p:cNvCxnSpPr>
          <p:nvPr/>
        </p:nvCxnSpPr>
        <p:spPr>
          <a:xfrm>
            <a:off x="1235600" y="4750050"/>
            <a:ext cx="74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30"/>
          <p:cNvCxnSpPr>
            <a:stCxn id="193" idx="3"/>
            <a:endCxn id="200" idx="1"/>
          </p:cNvCxnSpPr>
          <p:nvPr/>
        </p:nvCxnSpPr>
        <p:spPr>
          <a:xfrm>
            <a:off x="3184400" y="4750050"/>
            <a:ext cx="5727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30"/>
          <p:cNvCxnSpPr>
            <a:stCxn id="200" idx="3"/>
            <a:endCxn id="201" idx="1"/>
          </p:cNvCxnSpPr>
          <p:nvPr/>
        </p:nvCxnSpPr>
        <p:spPr>
          <a:xfrm flipH="1" rot="10800000">
            <a:off x="5002650" y="4751825"/>
            <a:ext cx="6939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30"/>
          <p:cNvCxnSpPr>
            <a:stCxn id="202" idx="0"/>
            <a:endCxn id="199" idx="2"/>
          </p:cNvCxnSpPr>
          <p:nvPr/>
        </p:nvCxnSpPr>
        <p:spPr>
          <a:xfrm rot="10800000">
            <a:off x="6263350" y="3759625"/>
            <a:ext cx="300" cy="24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30"/>
          <p:cNvSpPr/>
          <p:nvPr/>
        </p:nvSpPr>
        <p:spPr>
          <a:xfrm>
            <a:off x="7323450" y="2812675"/>
            <a:ext cx="11454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Contrastive Loss</a:t>
            </a: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461675" y="4533850"/>
            <a:ext cx="873600" cy="4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Conv2d</a:t>
            </a:r>
            <a:endParaRPr/>
          </a:p>
        </p:txBody>
      </p:sp>
      <p:cxnSp>
        <p:nvCxnSpPr>
          <p:cNvPr id="213" name="Google Shape;213;p30"/>
          <p:cNvCxnSpPr>
            <a:stCxn id="199" idx="3"/>
            <a:endCxn id="211" idx="1"/>
          </p:cNvCxnSpPr>
          <p:nvPr/>
        </p:nvCxnSpPr>
        <p:spPr>
          <a:xfrm flipH="1" rot="10800000">
            <a:off x="6810825" y="3099125"/>
            <a:ext cx="512700" cy="4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30"/>
          <p:cNvCxnSpPr>
            <a:stCxn id="198" idx="3"/>
            <a:endCxn id="211" idx="1"/>
          </p:cNvCxnSpPr>
          <p:nvPr/>
        </p:nvCxnSpPr>
        <p:spPr>
          <a:xfrm>
            <a:off x="6750950" y="2758800"/>
            <a:ext cx="572400" cy="3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30"/>
          <p:cNvCxnSpPr>
            <a:stCxn id="201" idx="0"/>
            <a:endCxn id="202" idx="2"/>
          </p:cNvCxnSpPr>
          <p:nvPr/>
        </p:nvCxnSpPr>
        <p:spPr>
          <a:xfrm flipH="1" rot="10800000">
            <a:off x="6243800" y="4382500"/>
            <a:ext cx="19800" cy="18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30"/>
          <p:cNvSpPr/>
          <p:nvPr/>
        </p:nvSpPr>
        <p:spPr>
          <a:xfrm>
            <a:off x="1978950" y="1354100"/>
            <a:ext cx="1205400" cy="47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Conv2d</a:t>
            </a:r>
            <a:endParaRPr/>
          </a:p>
        </p:txBody>
      </p:sp>
      <p:cxnSp>
        <p:nvCxnSpPr>
          <p:cNvPr id="217" name="Google Shape;217;p30"/>
          <p:cNvCxnSpPr>
            <a:stCxn id="216" idx="3"/>
            <a:endCxn id="194" idx="1"/>
          </p:cNvCxnSpPr>
          <p:nvPr/>
        </p:nvCxnSpPr>
        <p:spPr>
          <a:xfrm flipH="1" rot="10800000">
            <a:off x="3184350" y="1577000"/>
            <a:ext cx="5727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What is Contrastive Loss?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311700" y="1152475"/>
            <a:ext cx="8520600" cy="15351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defined as follows:</a:t>
            </a:r>
            <a:endParaRPr sz="17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4" name="Google Shape;224;p31"/>
          <p:cNvPicPr preferRelativeResize="0"/>
          <p:nvPr/>
        </p:nvPicPr>
        <p:blipFill rotWithShape="1">
          <a:blip r:embed="rId3">
            <a:alphaModFix/>
          </a:blip>
          <a:srcRect b="24174" l="21192" r="21683" t="57211"/>
          <a:stretch/>
        </p:blipFill>
        <p:spPr>
          <a:xfrm>
            <a:off x="1960375" y="1614800"/>
            <a:ext cx="5223249" cy="95694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311825" y="2571750"/>
            <a:ext cx="8520600" cy="1786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Where Dw is the Euclidean distance between the outputs of the sister siamese networks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Euclidean distance: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 rotWithShape="1">
          <a:blip r:embed="rId4">
            <a:alphaModFix/>
          </a:blip>
          <a:srcRect b="38769" l="22359" r="23106" t="42615"/>
          <a:stretch/>
        </p:blipFill>
        <p:spPr>
          <a:xfrm>
            <a:off x="2528475" y="3405200"/>
            <a:ext cx="4445749" cy="8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/>
        </p:nvSpPr>
        <p:spPr>
          <a:xfrm>
            <a:off x="311700" y="4258350"/>
            <a:ext cx="8520600" cy="657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Where </a:t>
            </a:r>
            <a:r>
              <a:rPr b="1" i="1" lang="en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Gw</a:t>
            </a:r>
            <a:r>
              <a:rPr lang="en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the output of one of the sister networks. </a:t>
            </a:r>
            <a:r>
              <a:rPr b="1" lang="en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X1</a:t>
            </a:r>
            <a:r>
              <a:rPr lang="en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and </a:t>
            </a:r>
            <a:r>
              <a:rPr b="1" lang="en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X2</a:t>
            </a:r>
            <a:r>
              <a:rPr lang="en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the input data pair.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What is ‘face recognition’?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017725"/>
            <a:ext cx="8520600" cy="1182300"/>
          </a:xfrm>
          <a:prstGeom prst="rect">
            <a:avLst/>
          </a:prstGeom>
          <a:solidFill>
            <a:srgbClr val="D9D2E9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Face recognition is the process of identifying or verifying the identity of a person using their face. It captures, analyzes, and compares patterns based on the person’s facial details. We can break it in three sub-processes: </a:t>
            </a:r>
            <a:r>
              <a:rPr b="1" lang="en" sz="1600">
                <a:latin typeface="Comic Sans MS"/>
                <a:ea typeface="Comic Sans MS"/>
                <a:cs typeface="Comic Sans MS"/>
                <a:sym typeface="Comic Sans MS"/>
              </a:rPr>
              <a:t>face detection, face capture, face match.</a:t>
            </a:r>
            <a:endParaRPr b="1"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11675" y="2882750"/>
            <a:ext cx="8520600" cy="1973700"/>
          </a:xfrm>
          <a:prstGeom prst="rect">
            <a:avLst/>
          </a:prstGeom>
          <a:solidFill>
            <a:srgbClr val="D9D2E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For detection and prevention of crime. </a:t>
            </a:r>
            <a:r>
              <a:rPr b="1" lang="en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Facial recognition CCTV systems </a:t>
            </a:r>
            <a:r>
              <a:rPr lang="en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 improve performance in carrying public security missions such as: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AutoNum type="arabicPeriod"/>
            </a:pPr>
            <a:r>
              <a:rPr lang="en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Find missing children and disoriented adults  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AutoNum type="arabicPeriod"/>
            </a:pPr>
            <a:r>
              <a:rPr lang="en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Identify and find exploited children  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AutoNum type="arabicPeriod"/>
            </a:pPr>
            <a:r>
              <a:rPr lang="en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Identify and track criminals   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AutoNum type="arabicPeriod"/>
            </a:pPr>
            <a:r>
              <a:rPr lang="en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Support and accelerate investigations 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311700" y="2200125"/>
            <a:ext cx="85206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the need of facial recognition?</a:t>
            </a: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311700" y="445025"/>
            <a:ext cx="85206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Plots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Loss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3" name="Google Shape;23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421925" y="1267600"/>
            <a:ext cx="3868200" cy="31503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Contrastive Loss</a:t>
            </a: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 with Adam Optimizer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4409850" y="1267725"/>
            <a:ext cx="4246500" cy="3150300"/>
          </a:xfrm>
          <a:prstGeom prst="rect">
            <a:avLst/>
          </a:prstGeom>
          <a:solidFill>
            <a:srgbClr val="EFEFE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Contrastive Loss</a:t>
            </a: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 with RMSProp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275" y="1770900"/>
            <a:ext cx="2997400" cy="214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 rotWithShape="1">
          <a:blip r:embed="rId4">
            <a:alphaModFix/>
          </a:blip>
          <a:srcRect b="-950" l="-5910" r="5910" t="6841"/>
          <a:stretch/>
        </p:blipFill>
        <p:spPr>
          <a:xfrm>
            <a:off x="991450" y="1858125"/>
            <a:ext cx="2729150" cy="22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 rotWithShape="1">
          <a:blip r:embed="rId5">
            <a:alphaModFix/>
          </a:blip>
          <a:srcRect b="-950" l="-5910" r="5910" t="91649"/>
          <a:stretch/>
        </p:blipFill>
        <p:spPr>
          <a:xfrm>
            <a:off x="991450" y="3819750"/>
            <a:ext cx="2729150" cy="2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 rotWithShape="1">
          <a:blip r:embed="rId5">
            <a:alphaModFix/>
          </a:blip>
          <a:srcRect b="-950" l="-5909" r="93359" t="6841"/>
          <a:stretch/>
        </p:blipFill>
        <p:spPr>
          <a:xfrm>
            <a:off x="991450" y="1858125"/>
            <a:ext cx="342500" cy="22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 rotWithShape="1">
          <a:blip r:embed="rId6">
            <a:alphaModFix/>
          </a:blip>
          <a:srcRect b="0" l="0" r="95032" t="0"/>
          <a:stretch/>
        </p:blipFill>
        <p:spPr>
          <a:xfrm>
            <a:off x="4791275" y="1770925"/>
            <a:ext cx="228650" cy="21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 rotWithShape="1">
          <a:blip r:embed="rId6">
            <a:alphaModFix/>
          </a:blip>
          <a:srcRect b="0" l="0" r="0" t="87909"/>
          <a:stretch/>
        </p:blipFill>
        <p:spPr>
          <a:xfrm>
            <a:off x="4791275" y="3655408"/>
            <a:ext cx="2997400" cy="2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277350" y="305475"/>
            <a:ext cx="85206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Plots 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Counter vs Contrastive Loss :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 </a:t>
            </a:r>
            <a:endParaRPr b="1" sz="2200"/>
          </a:p>
        </p:txBody>
      </p:sp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0" y="1072400"/>
            <a:ext cx="907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Epochs: 100				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Epochs: 120			Epochs: 100			Epochs:100							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Margin: 2.8				Margin: 2.6			Margin: 2.4			Margin:2.2		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8" name="Google Shape;248;p33"/>
          <p:cNvPicPr preferRelativeResize="0"/>
          <p:nvPr/>
        </p:nvPicPr>
        <p:blipFill rotWithShape="1">
          <a:blip r:embed="rId3">
            <a:alphaModFix/>
          </a:blip>
          <a:srcRect b="-950" l="-5910" r="5910" t="6841"/>
          <a:stretch/>
        </p:blipFill>
        <p:spPr>
          <a:xfrm>
            <a:off x="-39075" y="1236700"/>
            <a:ext cx="1614150" cy="17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 rotWithShape="1">
          <a:blip r:embed="rId4">
            <a:alphaModFix/>
          </a:blip>
          <a:srcRect b="0" l="0" r="2799" t="0"/>
          <a:stretch/>
        </p:blipFill>
        <p:spPr>
          <a:xfrm>
            <a:off x="1947550" y="1236700"/>
            <a:ext cx="1720950" cy="175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 rotWithShape="1">
          <a:blip r:embed="rId5">
            <a:alphaModFix/>
          </a:blip>
          <a:srcRect b="0" l="0" r="2553" t="2486"/>
          <a:stretch/>
        </p:blipFill>
        <p:spPr>
          <a:xfrm>
            <a:off x="4040975" y="1184225"/>
            <a:ext cx="1839500" cy="17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 rotWithShape="1">
          <a:blip r:embed="rId6">
            <a:alphaModFix/>
          </a:blip>
          <a:srcRect b="-14704" l="-6296" r="11329" t="6899"/>
          <a:stretch/>
        </p:blipFill>
        <p:spPr>
          <a:xfrm>
            <a:off x="6308425" y="1184225"/>
            <a:ext cx="1894975" cy="20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 rotWithShape="1">
          <a:blip r:embed="rId7">
            <a:alphaModFix/>
          </a:blip>
          <a:srcRect b="10180" l="6645" r="5911" t="6845"/>
          <a:stretch/>
        </p:blipFill>
        <p:spPr>
          <a:xfrm>
            <a:off x="142375" y="1290050"/>
            <a:ext cx="1432700" cy="152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 rotWithShape="1">
          <a:blip r:embed="rId8">
            <a:alphaModFix/>
          </a:blip>
          <a:srcRect b="11832" l="6208" r="0" t="0"/>
          <a:stretch/>
        </p:blipFill>
        <p:spPr>
          <a:xfrm>
            <a:off x="2054350" y="1290050"/>
            <a:ext cx="1614150" cy="152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 rotWithShape="1">
          <a:blip r:embed="rId9">
            <a:alphaModFix/>
          </a:blip>
          <a:srcRect b="9854" l="6643" r="10210" t="11181"/>
          <a:stretch/>
        </p:blipFill>
        <p:spPr>
          <a:xfrm>
            <a:off x="4159525" y="1184225"/>
            <a:ext cx="1720950" cy="15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 rotWithShape="1">
          <a:blip r:embed="rId10">
            <a:alphaModFix/>
          </a:blip>
          <a:srcRect b="13295" l="7940" r="11931" t="6902"/>
          <a:stretch/>
        </p:blipFill>
        <p:spPr>
          <a:xfrm>
            <a:off x="6589250" y="1232425"/>
            <a:ext cx="1614150" cy="15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Contrastive Loss  vs  Margin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1" name="Google Shape;261;p34"/>
          <p:cNvSpPr txBox="1"/>
          <p:nvPr>
            <p:ph idx="1" type="body"/>
          </p:nvPr>
        </p:nvSpPr>
        <p:spPr>
          <a:xfrm>
            <a:off x="311700" y="237000"/>
            <a:ext cx="8520600" cy="4332000"/>
          </a:xfrm>
          <a:prstGeom prst="rect">
            <a:avLst/>
          </a:prstGeom>
          <a:solidFill>
            <a:srgbClr val="EFEFEF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900">
                <a:latin typeface="Comic Sans MS"/>
                <a:ea typeface="Comic Sans MS"/>
                <a:cs typeface="Comic Sans MS"/>
                <a:sym typeface="Comic Sans MS"/>
              </a:rPr>
              <a:t>Margin vs Contrastive Loss</a:t>
            </a:r>
            <a:endParaRPr b="1" sz="1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62" name="Google Shape;2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464" y="891050"/>
            <a:ext cx="4535875" cy="30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4"/>
          <p:cNvPicPr preferRelativeResize="0"/>
          <p:nvPr/>
        </p:nvPicPr>
        <p:blipFill rotWithShape="1">
          <a:blip r:embed="rId4">
            <a:alphaModFix/>
          </a:blip>
          <a:srcRect b="0" l="88186" r="0" t="0"/>
          <a:stretch/>
        </p:blipFill>
        <p:spPr>
          <a:xfrm>
            <a:off x="4932476" y="891050"/>
            <a:ext cx="535850" cy="30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 rotWithShape="1">
          <a:blip r:embed="rId4">
            <a:alphaModFix/>
          </a:blip>
          <a:srcRect b="92591" l="0" r="0" t="0"/>
          <a:stretch/>
        </p:blipFill>
        <p:spPr>
          <a:xfrm>
            <a:off x="932463" y="891050"/>
            <a:ext cx="4535875" cy="2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 rotWithShape="1">
          <a:blip r:embed="rId4">
            <a:alphaModFix/>
          </a:blip>
          <a:srcRect b="0" l="0" r="0" t="81060"/>
          <a:stretch/>
        </p:blipFill>
        <p:spPr>
          <a:xfrm>
            <a:off x="932463" y="3342250"/>
            <a:ext cx="45358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 rotWithShape="1">
          <a:blip r:embed="rId4">
            <a:alphaModFix/>
          </a:blip>
          <a:srcRect b="0" l="0" r="88186" t="0"/>
          <a:stretch/>
        </p:blipFill>
        <p:spPr>
          <a:xfrm>
            <a:off x="932476" y="891050"/>
            <a:ext cx="535850" cy="3023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7" name="Google Shape;267;p34"/>
          <p:cNvGraphicFramePr/>
          <p:nvPr/>
        </p:nvGraphicFramePr>
        <p:xfrm>
          <a:off x="5805900" y="89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{4FACEFAC-95B1-47AD-91C4-A6B49DFF1987}</a:tableStyleId>
              </a:tblPr>
              <a:tblGrid>
                <a:gridCol w="915375"/>
                <a:gridCol w="915375"/>
                <a:gridCol w="915375"/>
              </a:tblGrid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Margin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7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Results for one way one shot learning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3" name="Google Shape;27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5"/>
          <p:cNvPicPr preferRelativeResize="0"/>
          <p:nvPr/>
        </p:nvPicPr>
        <p:blipFill rotWithShape="1">
          <a:blip r:embed="rId3">
            <a:alphaModFix/>
          </a:blip>
          <a:srcRect b="29950" l="25991" r="53732" t="17309"/>
          <a:stretch/>
        </p:blipFill>
        <p:spPr>
          <a:xfrm>
            <a:off x="770200" y="1312338"/>
            <a:ext cx="2095150" cy="309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5"/>
          <p:cNvPicPr preferRelativeResize="0"/>
          <p:nvPr/>
        </p:nvPicPr>
        <p:blipFill rotWithShape="1">
          <a:blip r:embed="rId4">
            <a:alphaModFix/>
          </a:blip>
          <a:srcRect b="34070" l="23011" r="56275" t="12760"/>
          <a:stretch/>
        </p:blipFill>
        <p:spPr>
          <a:xfrm>
            <a:off x="2977100" y="1405875"/>
            <a:ext cx="2016076" cy="29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5"/>
          <p:cNvSpPr txBox="1"/>
          <p:nvPr/>
        </p:nvSpPr>
        <p:spPr>
          <a:xfrm>
            <a:off x="5346850" y="1547025"/>
            <a:ext cx="3189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Average testing accuracy: 91%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5400675" y="2975875"/>
            <a:ext cx="30999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Overfitting? Maybe.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After using Dropout, Probability = 0.5%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6"/>
          <p:cNvPicPr preferRelativeResize="0"/>
          <p:nvPr/>
        </p:nvPicPr>
        <p:blipFill rotWithShape="1">
          <a:blip r:embed="rId3">
            <a:alphaModFix/>
          </a:blip>
          <a:srcRect b="14462" l="24910" r="48219" t="54734"/>
          <a:stretch/>
        </p:blipFill>
        <p:spPr>
          <a:xfrm>
            <a:off x="693425" y="1620900"/>
            <a:ext cx="4202074" cy="27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463825" y="1207800"/>
            <a:ext cx="4822200" cy="249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Contrastive Loss vs Counter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5377725" y="1529275"/>
            <a:ext cx="3306600" cy="1630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Average Testing Accuracy: 89%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Max: 100%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Min: 75%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5561400" y="3366225"/>
            <a:ext cx="2962200" cy="757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omic Sans MS"/>
                <a:ea typeface="Comic Sans MS"/>
                <a:cs typeface="Comic Sans MS"/>
                <a:sym typeface="Comic Sans MS"/>
              </a:rPr>
              <a:t>Still overfitting.</a:t>
            </a:r>
            <a:endParaRPr sz="1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Results for N (=20) way one shot learning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3" name="Google Shape;29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7"/>
          <p:cNvPicPr preferRelativeResize="0"/>
          <p:nvPr/>
        </p:nvPicPr>
        <p:blipFill rotWithShape="1">
          <a:blip r:embed="rId3">
            <a:alphaModFix/>
          </a:blip>
          <a:srcRect b="7322" l="24658" r="47718" t="22408"/>
          <a:stretch/>
        </p:blipFill>
        <p:spPr>
          <a:xfrm>
            <a:off x="463825" y="1152475"/>
            <a:ext cx="2525824" cy="36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7"/>
          <p:cNvPicPr preferRelativeResize="0"/>
          <p:nvPr/>
        </p:nvPicPr>
        <p:blipFill rotWithShape="1">
          <a:blip r:embed="rId4">
            <a:alphaModFix/>
          </a:blip>
          <a:srcRect b="8495" l="24749" r="47628" t="19448"/>
          <a:stretch/>
        </p:blipFill>
        <p:spPr>
          <a:xfrm>
            <a:off x="6306475" y="1106550"/>
            <a:ext cx="2525824" cy="370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3081500" y="1735925"/>
            <a:ext cx="3059100" cy="19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Average testing accuracy: 0.75%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Future Work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2" name="Google Shape;30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EFEFEF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We further want to explore one shot learning for facial recognition using </a:t>
            </a:r>
            <a:r>
              <a:rPr lang="en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FaceNet and Triplet Loss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, but that would require relabelling of data to get triplets. And probably </a:t>
            </a:r>
            <a:r>
              <a:rPr lang="en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deepRanking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Also, we can use</a:t>
            </a:r>
            <a:r>
              <a:rPr lang="en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PCA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to extract those principal components along which there is maximum variation and then feed transformed image arrays to our siamese neural net in order to improve its performance.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Face verification with Tom-vs-Pete classifiers is another thing that can be explored.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Face Recognition using Wavelet and Neural Networks is also an area to be explored using different tech stacks like Matlab.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References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8" name="Google Shape;30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EFEFEF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https://www.cs.cmu.edu/~rsalakhu/papers/oneshot1.pdf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https://sorenbouma.github.io/blog/oneshot/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https://hackernoon.com/facial-similarity-with-siamese-networks-in-pytorch-9642aa9db2f7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https://towardsdatascience.com/one-shot-learning-with-siamese-networks-using-keras-17f34e75bb3d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https://github.com/Rhabia-Fodra/-Face-Recognition-Project-Matlab-Code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338725"/>
            <a:ext cx="8520600" cy="919200"/>
          </a:xfrm>
          <a:prstGeom prst="rect">
            <a:avLst/>
          </a:prstGeom>
          <a:solidFill>
            <a:srgbClr val="CFE2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1" lang="en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Detection </a:t>
            </a:r>
            <a:r>
              <a:rPr lang="en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answers the question: "Is there a human face or not?"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11700" y="233275"/>
            <a:ext cx="83643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ic Sans MS"/>
                <a:ea typeface="Comic Sans MS"/>
                <a:cs typeface="Comic Sans MS"/>
                <a:sym typeface="Comic Sans MS"/>
              </a:rPr>
              <a:t>Facial Detection vs Facial Identification vs Facial Verification</a:t>
            </a:r>
            <a:endParaRPr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2444175"/>
            <a:ext cx="8571600" cy="1141800"/>
          </a:xfrm>
          <a:prstGeom prst="rect">
            <a:avLst/>
          </a:prstGeom>
          <a:solidFill>
            <a:srgbClr val="D9EAD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b="1" lang="en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Identification </a:t>
            </a:r>
            <a:r>
              <a:rPr lang="en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answers the question: “Is that a known/authorized face?”</a:t>
            </a:r>
            <a:endParaRPr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284675" y="3837400"/>
            <a:ext cx="8571600" cy="1141800"/>
          </a:xfrm>
          <a:prstGeom prst="rect">
            <a:avLst/>
          </a:prstGeom>
          <a:solidFill>
            <a:srgbClr val="FFE5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b="1" lang="en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Verification/Authentication </a:t>
            </a:r>
            <a:r>
              <a:rPr lang="en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answers the question: "Are you really who you say you are?"</a:t>
            </a:r>
            <a:endParaRPr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1241700"/>
          </a:xfrm>
          <a:prstGeom prst="rect">
            <a:avLst/>
          </a:prstGeom>
          <a:solidFill>
            <a:srgbClr val="EAD1DC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 t</a:t>
            </a:r>
            <a:r>
              <a:rPr lang="en" sz="20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here are other signatures via the human body as well, such as fingerprints, iris scans, voice recognition, digitization of veins in the palm, and behavioural measurements. 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3429250"/>
            <a:ext cx="8520600" cy="996900"/>
          </a:xfrm>
          <a:prstGeom prst="rect">
            <a:avLst/>
          </a:prstGeom>
          <a:solidFill>
            <a:srgbClr val="EAD1DC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Easy to deploy and implement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●"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No physical interaction required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311700" y="21452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ic Sans MS"/>
                <a:ea typeface="Comic Sans MS"/>
                <a:cs typeface="Comic Sans MS"/>
                <a:sym typeface="Comic Sans MS"/>
              </a:rPr>
              <a:t>Why facial recognition, then?</a:t>
            </a:r>
            <a:endParaRPr sz="2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What about facial recognition with masks amidst COVID crisis?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20096" l="0" r="36370" t="12644"/>
          <a:stretch/>
        </p:blipFill>
        <p:spPr>
          <a:xfrm>
            <a:off x="0" y="1307900"/>
            <a:ext cx="4556675" cy="223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4">
            <a:alphaModFix/>
          </a:blip>
          <a:srcRect b="19474" l="0" r="37122" t="11759"/>
          <a:stretch/>
        </p:blipFill>
        <p:spPr>
          <a:xfrm>
            <a:off x="4556675" y="2472075"/>
            <a:ext cx="4363875" cy="235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What is our goal?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To develop a method for face verification which when given two input images, one masked and one unmasked, is able to detect if the two images belong to the same person or not.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Our problem of verifying faces can be thought of as a classification problem.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Given a face image space E, we are trying to determine a function: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f: E x E-&gt; {0, 1}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that associates the pair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(x1, x2) to 0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if it is a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genuine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pair, and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to 1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if it is an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imposter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pair.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Data Collection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644100"/>
          </a:xfrm>
          <a:prstGeom prst="rect">
            <a:avLst/>
          </a:prstGeom>
          <a:solidFill>
            <a:srgbClr val="EFEFEF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Basis of data collection: There should be ample masked as well as unmasked images of each subject.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Base Dataset: Olivetti dataset collected by researchers at AT&amp;T laboratories. Source: Kaggle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Data Description: 10 different images of each of 40 distinct subjects.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For some subjects,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the images were taken at different times, varying the lighting, facial expressions, and facial details.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 images are in 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PGM format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with size for each image as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 92x112 pixels,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with</a:t>
            </a: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 256 grey levels per pixel.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Challenges with the dataset: No masked images.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omic Sans MS"/>
                <a:ea typeface="Comic Sans MS"/>
                <a:cs typeface="Comic Sans MS"/>
                <a:sym typeface="Comic Sans MS"/>
              </a:rPr>
              <a:t>Data Collection: </a:t>
            </a:r>
            <a:r>
              <a:rPr lang="en" sz="25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we modified the dataset to get masked images?</a:t>
            </a:r>
            <a:endParaRPr sz="25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307800"/>
            <a:ext cx="8520600" cy="3220800"/>
          </a:xfrm>
          <a:prstGeom prst="rect">
            <a:avLst/>
          </a:prstGeom>
          <a:solidFill>
            <a:srgbClr val="EFEFEF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855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We randomly picked up 4 images from each folder, manually occluded the region of face where mask is worn.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After the modification, our newly formed dataset has following format.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○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40 folders representing </a:t>
            </a:r>
            <a:r>
              <a:rPr b="1" lang="en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40 individuals with their names in the form SX,</a:t>
            </a: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 where X indicates the subject number between 1 and 40.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○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Each folder contains</a:t>
            </a:r>
            <a:r>
              <a:rPr b="1" lang="en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 14 images,</a:t>
            </a: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 out of which first ten are unmasked images with their names as </a:t>
            </a:r>
            <a:r>
              <a:rPr b="1" lang="en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SX_U_N</a:t>
            </a:r>
            <a:r>
              <a:rPr lang="en" sz="16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</a:t>
            </a: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 where X indicates the subject number between 1 and 40, </a:t>
            </a:r>
            <a:r>
              <a:rPr b="1" lang="en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U indicates that the subject is unmasked in this image, and N indicates that this is Nth example image </a:t>
            </a: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in folder. The</a:t>
            </a:r>
            <a:r>
              <a:rPr lang="en" sz="16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lang="en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remaining 4 images </a:t>
            </a: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have their names in the form </a:t>
            </a:r>
            <a:r>
              <a:rPr b="1" lang="en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SX_M_N</a:t>
            </a: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, where</a:t>
            </a:r>
            <a:r>
              <a:rPr lang="en" sz="16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lang="en" sz="1600">
                <a:solidFill>
                  <a:srgbClr val="666666"/>
                </a:solidFill>
                <a:latin typeface="Comic Sans MS"/>
                <a:ea typeface="Comic Sans MS"/>
                <a:cs typeface="Comic Sans MS"/>
                <a:sym typeface="Comic Sans MS"/>
              </a:rPr>
              <a:t>M indicates that subject is masked</a:t>
            </a:r>
            <a:r>
              <a:rPr lang="en" sz="16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in this image.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Data Overview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B7B7B7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99625"/>
            <a:ext cx="1925125" cy="34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4">
            <a:alphaModFix/>
          </a:blip>
          <a:srcRect b="0" l="0" r="32894" t="0"/>
          <a:stretch/>
        </p:blipFill>
        <p:spPr>
          <a:xfrm>
            <a:off x="1047775" y="1152463"/>
            <a:ext cx="137557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 rotWithShape="1">
          <a:blip r:embed="rId5">
            <a:alphaModFix/>
          </a:blip>
          <a:srcRect b="51777" l="0" r="50490" t="0"/>
          <a:stretch/>
        </p:blipFill>
        <p:spPr>
          <a:xfrm>
            <a:off x="2423350" y="2185038"/>
            <a:ext cx="4297301" cy="11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 rotWithShape="1">
          <a:blip r:embed="rId6">
            <a:alphaModFix/>
          </a:blip>
          <a:srcRect b="6331" l="0" r="26546" t="46733"/>
          <a:stretch/>
        </p:blipFill>
        <p:spPr>
          <a:xfrm>
            <a:off x="2423350" y="3301950"/>
            <a:ext cx="6408950" cy="12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 rotWithShape="1">
          <a:blip r:embed="rId7">
            <a:alphaModFix/>
          </a:blip>
          <a:srcRect b="49171" l="49114" r="0" t="0"/>
          <a:stretch/>
        </p:blipFill>
        <p:spPr>
          <a:xfrm>
            <a:off x="2423350" y="1099625"/>
            <a:ext cx="3663826" cy="11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